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0" r:id="rId4"/>
    <p:sldId id="279" r:id="rId5"/>
    <p:sldId id="278" r:id="rId6"/>
    <p:sldId id="258" r:id="rId7"/>
    <p:sldId id="259" r:id="rId8"/>
    <p:sldId id="281" r:id="rId9"/>
    <p:sldId id="284" r:id="rId10"/>
    <p:sldId id="260" r:id="rId11"/>
    <p:sldId id="268" r:id="rId12"/>
    <p:sldId id="269" r:id="rId13"/>
    <p:sldId id="285" r:id="rId14"/>
    <p:sldId id="286" r:id="rId15"/>
    <p:sldId id="282" r:id="rId16"/>
    <p:sldId id="275" r:id="rId17"/>
    <p:sldId id="283" r:id="rId18"/>
    <p:sldId id="287" r:id="rId19"/>
    <p:sldId id="288" r:id="rId20"/>
    <p:sldId id="290" r:id="rId21"/>
    <p:sldId id="289" r:id="rId22"/>
  </p:sldIdLst>
  <p:sldSz cx="9144000" cy="6858000" type="screen4x3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114" y="77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61285" y="2481148"/>
            <a:ext cx="382142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1684" y="3796576"/>
            <a:ext cx="5040630" cy="119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3623" y="461594"/>
            <a:ext cx="795675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1631" y="2036191"/>
            <a:ext cx="7520736" cy="3634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schapin.com/Projects/PocketNeighborhoods/Conover/Conover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dirty="0"/>
              <a:t>Cottage</a:t>
            </a:r>
            <a:r>
              <a:rPr spc="-195" dirty="0"/>
              <a:t> </a:t>
            </a:r>
            <a:r>
              <a:rPr spc="-10" dirty="0"/>
              <a:t>Housing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051684" y="3796576"/>
            <a:ext cx="5040630" cy="1155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2175" marR="5080" indent="-880110" algn="ctr">
              <a:lnSpc>
                <a:spcPct val="1201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Planning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Commission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Briefing </a:t>
            </a:r>
            <a:r>
              <a:rPr lang="en-US" sz="3200" b="1" spc="-10" dirty="0" smtClean="0">
                <a:latin typeface="Calibri"/>
                <a:cs typeface="Calibri"/>
              </a:rPr>
              <a:t>April 25</a:t>
            </a:r>
            <a:r>
              <a:rPr sz="3200" b="1" dirty="0" smtClean="0">
                <a:latin typeface="Calibri"/>
                <a:cs typeface="Calibri"/>
              </a:rPr>
              <a:t>,</a:t>
            </a:r>
            <a:r>
              <a:rPr sz="3200" b="1" spc="-30" dirty="0" smtClean="0">
                <a:latin typeface="Calibri"/>
                <a:cs typeface="Calibri"/>
              </a:rPr>
              <a:t> </a:t>
            </a:r>
            <a:r>
              <a:rPr sz="3200" b="1" spc="-20" dirty="0" smtClean="0">
                <a:latin typeface="Calibri"/>
                <a:cs typeface="Calibri"/>
              </a:rPr>
              <a:t>20</a:t>
            </a:r>
            <a:r>
              <a:rPr lang="en-US" sz="3200" b="1" spc="-20" dirty="0" smtClean="0">
                <a:latin typeface="Calibri"/>
                <a:cs typeface="Calibri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3288"/>
            <a:ext cx="4343400" cy="32575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400" y="3657587"/>
            <a:ext cx="4343400" cy="26777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10"/>
              </a:spcBef>
            </a:pPr>
            <a:r>
              <a:rPr sz="2400" b="1" spc="-10" dirty="0">
                <a:latin typeface="Calibri"/>
                <a:cs typeface="Calibri"/>
              </a:rPr>
              <a:t>GREENWOOD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2885"/>
              </a:spcBef>
            </a:pPr>
            <a:r>
              <a:rPr sz="2400" dirty="0">
                <a:latin typeface="Calibri"/>
                <a:cs typeface="Calibri"/>
              </a:rPr>
              <a:t>City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Shoreline</a:t>
            </a:r>
            <a:endParaRPr sz="2400">
              <a:latin typeface="Calibri"/>
              <a:cs typeface="Calibri"/>
            </a:endParaRPr>
          </a:p>
          <a:p>
            <a:pPr marL="90805" marR="1085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Average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961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square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feet </a:t>
            </a:r>
            <a:r>
              <a:rPr sz="2400" dirty="0">
                <a:latin typeface="Calibri"/>
                <a:cs typeface="Calibri"/>
              </a:rPr>
              <a:t>Detached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garages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Cottage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Company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53288"/>
            <a:ext cx="4343400" cy="32575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3657637"/>
            <a:ext cx="4343400" cy="289293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43246" y="6118745"/>
            <a:ext cx="3275329" cy="29273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400" b="1" dirty="0">
                <a:solidFill>
                  <a:srgbClr val="FFFF00"/>
                </a:solidFill>
                <a:latin typeface="Calibri"/>
                <a:cs typeface="Calibri"/>
              </a:rPr>
              <a:t>Photo</a:t>
            </a:r>
            <a:r>
              <a:rPr sz="14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00"/>
                </a:solidFill>
                <a:latin typeface="Calibri"/>
                <a:cs typeface="Calibri"/>
              </a:rPr>
              <a:t>Courtesy</a:t>
            </a:r>
            <a:r>
              <a:rPr sz="14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14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00"/>
                </a:solidFill>
                <a:latin typeface="Calibri"/>
                <a:cs typeface="Calibri"/>
              </a:rPr>
              <a:t>Cottage</a:t>
            </a:r>
            <a:r>
              <a:rPr sz="1400" b="1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00"/>
                </a:solidFill>
                <a:latin typeface="Calibri"/>
                <a:cs typeface="Calibri"/>
              </a:rPr>
              <a:t>Company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267200" cy="3200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1000" y="3597046"/>
            <a:ext cx="3886200" cy="26777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2400" b="1" dirty="0">
                <a:latin typeface="Calibri"/>
                <a:cs typeface="Calibri"/>
              </a:rPr>
              <a:t>DANIELSON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GROVE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alibri"/>
                <a:cs typeface="Calibri"/>
              </a:rPr>
              <a:t>City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Kirkland</a:t>
            </a:r>
            <a:endParaRPr sz="2400">
              <a:latin typeface="Calibri"/>
              <a:cs typeface="Calibri"/>
            </a:endParaRPr>
          </a:p>
          <a:p>
            <a:pPr marL="91440" marR="97536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Unit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1500-</a:t>
            </a:r>
            <a:r>
              <a:rPr sz="2400" dirty="0">
                <a:latin typeface="Calibri"/>
                <a:cs typeface="Calibri"/>
              </a:rPr>
              <a:t>1700</a:t>
            </a:r>
            <a:r>
              <a:rPr sz="2400" spc="-25" dirty="0">
                <a:latin typeface="Calibri"/>
                <a:cs typeface="Calibri"/>
              </a:rPr>
              <a:t> ft</a:t>
            </a:r>
            <a:r>
              <a:rPr sz="2400" spc="-37" baseline="24305" dirty="0">
                <a:latin typeface="Calibri"/>
                <a:cs typeface="Calibri"/>
              </a:rPr>
              <a:t>2 </a:t>
            </a:r>
            <a:r>
              <a:rPr sz="2400" dirty="0">
                <a:latin typeface="Calibri"/>
                <a:cs typeface="Calibri"/>
              </a:rPr>
              <a:t>Detached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garages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885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Cottage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Company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304800"/>
            <a:ext cx="4267200" cy="3200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3581398"/>
            <a:ext cx="4267200" cy="32003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1637"/>
            <a:ext cx="4039616" cy="30297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600" y="3772992"/>
            <a:ext cx="4039870" cy="193928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10"/>
              </a:spcBef>
            </a:pPr>
            <a:r>
              <a:rPr sz="2400" b="1" dirty="0">
                <a:latin typeface="Calibri"/>
                <a:cs typeface="Calibri"/>
              </a:rPr>
              <a:t>MADRONA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COTTAGES</a:t>
            </a:r>
            <a:endParaRPr sz="2400">
              <a:latin typeface="Calibri"/>
              <a:cs typeface="Calibri"/>
            </a:endParaRPr>
          </a:p>
          <a:p>
            <a:pPr marL="90805" marR="906144">
              <a:lnSpc>
                <a:spcPct val="100000"/>
              </a:lnSpc>
              <a:spcBef>
                <a:spcPts val="2885"/>
              </a:spcBef>
            </a:pPr>
            <a:r>
              <a:rPr sz="2400" dirty="0">
                <a:latin typeface="Calibri"/>
                <a:cs typeface="Calibri"/>
              </a:rPr>
              <a:t>City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Shoreline Average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990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ft</a:t>
            </a:r>
            <a:r>
              <a:rPr sz="2400" spc="-37" baseline="24305" dirty="0">
                <a:latin typeface="Calibri"/>
                <a:cs typeface="Calibri"/>
              </a:rPr>
              <a:t>2 </a:t>
            </a:r>
            <a:r>
              <a:rPr sz="2400" dirty="0">
                <a:latin typeface="Calibri"/>
                <a:cs typeface="Calibri"/>
              </a:rPr>
              <a:t>Detached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garage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362413"/>
            <a:ext cx="4038600" cy="3028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5240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6667" r="2778" b="16667"/>
          <a:stretch/>
        </p:blipFill>
        <p:spPr>
          <a:xfrm>
            <a:off x="380999" y="1219200"/>
            <a:ext cx="8382001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Local Example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271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2325" r="2748" b="2325"/>
          <a:stretch/>
        </p:blipFill>
        <p:spPr>
          <a:xfrm>
            <a:off x="2438400" y="457200"/>
            <a:ext cx="40386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72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631" y="1447801"/>
            <a:ext cx="7520736" cy="2865938"/>
          </a:xfrm>
        </p:spPr>
        <p:txBody>
          <a:bodyPr/>
          <a:lstStyle/>
          <a:p>
            <a:r>
              <a:rPr lang="en-US" dirty="0" smtClean="0"/>
              <a:t>Increase housing supply</a:t>
            </a:r>
          </a:p>
          <a:p>
            <a:r>
              <a:rPr lang="en-US" dirty="0" smtClean="0"/>
              <a:t>Increase housing variety</a:t>
            </a:r>
          </a:p>
          <a:p>
            <a:r>
              <a:rPr lang="en-US" dirty="0" smtClean="0"/>
              <a:t>Increase housing affordability</a:t>
            </a:r>
          </a:p>
          <a:p>
            <a:r>
              <a:rPr lang="en-US" dirty="0" smtClean="0"/>
              <a:t>Increased sense of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1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66289">
              <a:lnSpc>
                <a:spcPct val="100000"/>
              </a:lnSpc>
              <a:spcBef>
                <a:spcPts val="105"/>
              </a:spcBef>
            </a:pPr>
            <a:r>
              <a:rPr dirty="0"/>
              <a:t>Policy</a:t>
            </a:r>
            <a:r>
              <a:rPr spc="-114" dirty="0"/>
              <a:t> </a:t>
            </a:r>
            <a:r>
              <a:rPr spc="-10" dirty="0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870"/>
            <a:ext cx="7892415" cy="46901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marR="281940" indent="-342900">
              <a:lnSpc>
                <a:spcPct val="8000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What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should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maximum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size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dwelling </a:t>
            </a:r>
            <a:r>
              <a:rPr sz="3000" dirty="0">
                <a:latin typeface="Calibri"/>
                <a:cs typeface="Calibri"/>
              </a:rPr>
              <a:t>unit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be?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5600" algn="l"/>
                <a:tab pos="1774189" algn="l"/>
                <a:tab pos="2178050" algn="l"/>
                <a:tab pos="3783965" algn="l"/>
                <a:tab pos="3855720" algn="l"/>
              </a:tabLst>
            </a:pPr>
            <a:r>
              <a:rPr sz="3000" spc="-10" dirty="0">
                <a:latin typeface="Calibri"/>
                <a:cs typeface="Calibri"/>
              </a:rPr>
              <a:t>Parking:</a:t>
            </a:r>
            <a:r>
              <a:rPr sz="3000" dirty="0">
                <a:latin typeface="Calibri"/>
                <a:cs typeface="Calibri"/>
              </a:rPr>
              <a:t>	How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much?</a:t>
            </a:r>
            <a:r>
              <a:rPr sz="3000" dirty="0">
                <a:latin typeface="Calibri"/>
                <a:cs typeface="Calibri"/>
              </a:rPr>
              <a:t>	Where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located?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Attached? </a:t>
            </a:r>
            <a:r>
              <a:rPr sz="3000" spc="-10" dirty="0">
                <a:latin typeface="Calibri"/>
                <a:cs typeface="Calibri"/>
              </a:rPr>
              <a:t>Detached?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Carports?</a:t>
            </a:r>
            <a:r>
              <a:rPr sz="3000" dirty="0">
                <a:latin typeface="Calibri"/>
                <a:cs typeface="Calibri"/>
              </a:rPr>
              <a:t>		Surface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lot?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355600" marR="621030" indent="-342900">
              <a:lnSpc>
                <a:spcPts val="288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120" dirty="0">
                <a:latin typeface="Calibri"/>
                <a:cs typeface="Calibri"/>
              </a:rPr>
              <a:t>To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what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degree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should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cottage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design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be </a:t>
            </a:r>
            <a:r>
              <a:rPr sz="3000" spc="-10" dirty="0">
                <a:latin typeface="Calibri"/>
                <a:cs typeface="Calibri"/>
              </a:rPr>
              <a:t>regulated?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355600" marR="630555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How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should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cottage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housing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projects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fit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with </a:t>
            </a:r>
            <a:r>
              <a:rPr sz="3000" dirty="0">
                <a:latin typeface="Calibri"/>
                <a:cs typeface="Calibri"/>
              </a:rPr>
              <a:t>other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single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family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development?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0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7777" r="3637" b="15556"/>
          <a:stretch/>
        </p:blipFill>
        <p:spPr>
          <a:xfrm>
            <a:off x="457201" y="5334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1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5749" r="19167" b="7388"/>
          <a:stretch/>
        </p:blipFill>
        <p:spPr>
          <a:xfrm>
            <a:off x="688675" y="609600"/>
            <a:ext cx="7660256" cy="54863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72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0990">
              <a:lnSpc>
                <a:spcPct val="100000"/>
              </a:lnSpc>
              <a:spcBef>
                <a:spcPts val="105"/>
              </a:spcBef>
            </a:pPr>
            <a:r>
              <a:rPr dirty="0"/>
              <a:t>Presentation</a:t>
            </a:r>
            <a:r>
              <a:rPr spc="-204" dirty="0"/>
              <a:t> </a:t>
            </a:r>
            <a:r>
              <a:rPr spc="-1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677746"/>
            <a:ext cx="4328160" cy="255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700" dirty="0">
                <a:latin typeface="Calibri"/>
                <a:cs typeface="Calibri"/>
              </a:rPr>
              <a:t>Background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context</a:t>
            </a:r>
            <a:endParaRPr sz="27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70"/>
              </a:spcBef>
              <a:buFont typeface="Arial"/>
              <a:buChar char="•"/>
              <a:tabLst>
                <a:tab pos="354965" algn="l"/>
              </a:tabLst>
            </a:pPr>
            <a:r>
              <a:rPr sz="2700" dirty="0" smtClean="0">
                <a:latin typeface="Calibri"/>
                <a:cs typeface="Calibri"/>
              </a:rPr>
              <a:t>Examples</a:t>
            </a:r>
            <a:r>
              <a:rPr sz="2700" spc="-80" dirty="0" smtClean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cottage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housing</a:t>
            </a:r>
            <a:endParaRPr sz="27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65"/>
              </a:spcBef>
              <a:buFont typeface="Arial"/>
              <a:buChar char="•"/>
              <a:tabLst>
                <a:tab pos="354965" algn="l"/>
              </a:tabLst>
            </a:pPr>
            <a:r>
              <a:rPr sz="2700" dirty="0" smtClean="0">
                <a:latin typeface="Calibri"/>
                <a:cs typeface="Calibri"/>
              </a:rPr>
              <a:t>Policy</a:t>
            </a:r>
            <a:r>
              <a:rPr sz="2700" spc="-95" dirty="0" smtClean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questions</a:t>
            </a:r>
            <a:endParaRPr sz="27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270"/>
              </a:spcBef>
              <a:buFont typeface="Arial"/>
              <a:buChar char="•"/>
              <a:tabLst>
                <a:tab pos="354965" algn="l"/>
              </a:tabLst>
            </a:pPr>
            <a:r>
              <a:rPr sz="2700" dirty="0">
                <a:latin typeface="Calibri"/>
                <a:cs typeface="Calibri"/>
              </a:rPr>
              <a:t>Next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steps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035"/>
            <a:ext cx="9144000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7778" r="3840" b="15555"/>
          <a:stretch/>
        </p:blipFill>
        <p:spPr>
          <a:xfrm>
            <a:off x="457201" y="5334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8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Plan direction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631" y="2036191"/>
            <a:ext cx="7520736" cy="1292662"/>
          </a:xfrm>
        </p:spPr>
        <p:txBody>
          <a:bodyPr/>
          <a:lstStyle/>
          <a:p>
            <a:r>
              <a:rPr lang="en-US" sz="2800" dirty="0" smtClean="0"/>
              <a:t>L.U. 5.4 </a:t>
            </a:r>
            <a:r>
              <a:rPr lang="en-US" sz="2800" dirty="0"/>
              <a:t>- Explore the creation of a new Planned Unit Development zoning district focused on unique and flexible mixed residential development.</a:t>
            </a:r>
          </a:p>
        </p:txBody>
      </p:sp>
    </p:spTree>
    <p:extLst>
      <p:ext uri="{BB962C8B-B14F-4D97-AF65-F5344CB8AC3E}">
        <p14:creationId xmlns:p14="http://schemas.microsoft.com/office/powerpoint/2010/main" val="15795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Plan direction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631" y="2036191"/>
            <a:ext cx="7520736" cy="1292662"/>
          </a:xfrm>
        </p:spPr>
        <p:txBody>
          <a:bodyPr/>
          <a:lstStyle/>
          <a:p>
            <a:r>
              <a:rPr lang="en-US" sz="2800" dirty="0" smtClean="0"/>
              <a:t>H.O. 1.2 – Review regulations allowing accessory dwelling units in separate structures in appropriate residential areas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60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Plan direction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631" y="2036191"/>
            <a:ext cx="7520736" cy="2585323"/>
          </a:xfrm>
        </p:spPr>
        <p:txBody>
          <a:bodyPr/>
          <a:lstStyle/>
          <a:p>
            <a:r>
              <a:rPr lang="en-US" sz="2800" dirty="0" smtClean="0"/>
              <a:t>H.O. </a:t>
            </a:r>
            <a:r>
              <a:rPr lang="en-US" sz="2800" dirty="0"/>
              <a:t>5.3 - Explore modifying the City's zoning regulations to facilitate the creation of a variety of safe, affordable, and innovative housing options, including the establishment of small lot, attached units, and other housing types that achieve higher densities and a diversity of housing options.</a:t>
            </a:r>
          </a:p>
        </p:txBody>
      </p:sp>
    </p:spTree>
    <p:extLst>
      <p:ext uri="{BB962C8B-B14F-4D97-AF65-F5344CB8AC3E}">
        <p14:creationId xmlns:p14="http://schemas.microsoft.com/office/powerpoint/2010/main" val="37830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3960">
              <a:lnSpc>
                <a:spcPct val="100000"/>
              </a:lnSpc>
              <a:spcBef>
                <a:spcPts val="105"/>
              </a:spcBef>
            </a:pPr>
            <a:r>
              <a:rPr dirty="0"/>
              <a:t>Missing</a:t>
            </a:r>
            <a:r>
              <a:rPr spc="-45" dirty="0"/>
              <a:t> </a:t>
            </a:r>
            <a:r>
              <a:rPr dirty="0"/>
              <a:t>Middle</a:t>
            </a:r>
            <a:r>
              <a:rPr spc="-40" dirty="0"/>
              <a:t> </a:t>
            </a:r>
            <a:r>
              <a:rPr spc="-10" dirty="0"/>
              <a:t>Housing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800862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Missing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Middle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range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multi-</a:t>
            </a:r>
            <a:r>
              <a:rPr sz="3200" dirty="0">
                <a:latin typeface="Calibri"/>
                <a:cs typeface="Calibri"/>
              </a:rPr>
              <a:t>unit </a:t>
            </a:r>
            <a:r>
              <a:rPr sz="3200" spc="-35" dirty="0">
                <a:latin typeface="Calibri"/>
                <a:cs typeface="Calibri"/>
              </a:rPr>
              <a:t>or </a:t>
            </a:r>
            <a:r>
              <a:rPr sz="3200" dirty="0">
                <a:latin typeface="Calibri"/>
                <a:cs typeface="Calibri"/>
              </a:rPr>
              <a:t>clustered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housing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types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compatible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scale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with single-</a:t>
            </a:r>
            <a:r>
              <a:rPr sz="3200" dirty="0">
                <a:latin typeface="Calibri"/>
                <a:cs typeface="Calibri"/>
              </a:rPr>
              <a:t>family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homes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help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meet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growing </a:t>
            </a:r>
            <a:r>
              <a:rPr sz="3200" dirty="0">
                <a:latin typeface="Calibri"/>
                <a:cs typeface="Calibri"/>
              </a:rPr>
              <a:t>demand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walkable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urban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living.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733856"/>
            <a:ext cx="8534400" cy="302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028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90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Cottage</a:t>
            </a:r>
            <a:r>
              <a:rPr spc="-75" dirty="0"/>
              <a:t> </a:t>
            </a:r>
            <a:r>
              <a:rPr spc="-10" dirty="0"/>
              <a:t>Housing?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760042"/>
            <a:ext cx="251523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grouping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small,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single </a:t>
            </a:r>
            <a:r>
              <a:rPr sz="3200" dirty="0">
                <a:latin typeface="Calibri"/>
                <a:cs typeface="Calibri"/>
              </a:rPr>
              <a:t>family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dwelling </a:t>
            </a:r>
            <a:r>
              <a:rPr sz="3200" dirty="0">
                <a:latin typeface="Calibri"/>
                <a:cs typeface="Calibri"/>
              </a:rPr>
              <a:t>units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clustered </a:t>
            </a:r>
            <a:r>
              <a:rPr sz="3200" dirty="0">
                <a:latin typeface="Calibri"/>
                <a:cs typeface="Calibri"/>
              </a:rPr>
              <a:t>around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a </a:t>
            </a:r>
            <a:r>
              <a:rPr sz="3200" dirty="0">
                <a:latin typeface="Calibri"/>
                <a:cs typeface="Calibri"/>
              </a:rPr>
              <a:t>common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area.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1524000"/>
            <a:ext cx="5422900" cy="4878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60198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Opticos</a:t>
            </a:r>
            <a:r>
              <a:rPr lang="en-US" sz="1100" dirty="0" smtClean="0"/>
              <a:t> Design, Inc.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631" y="1600201"/>
            <a:ext cx="7520736" cy="4313976"/>
          </a:xfrm>
        </p:spPr>
        <p:txBody>
          <a:bodyPr/>
          <a:lstStyle/>
          <a:p>
            <a:r>
              <a:rPr lang="en-US" sz="2800" dirty="0" smtClean="0"/>
              <a:t>Increased density</a:t>
            </a:r>
          </a:p>
          <a:p>
            <a:r>
              <a:rPr lang="en-US" sz="2800" dirty="0" smtClean="0"/>
              <a:t>Smaller units </a:t>
            </a:r>
          </a:p>
          <a:p>
            <a:r>
              <a:rPr lang="en-US" sz="2800" dirty="0" smtClean="0"/>
              <a:t>Shared common area</a:t>
            </a:r>
          </a:p>
          <a:p>
            <a:r>
              <a:rPr lang="en-US" sz="2800" dirty="0" smtClean="0"/>
              <a:t>Shared ownership</a:t>
            </a:r>
          </a:p>
          <a:p>
            <a:r>
              <a:rPr lang="en-US" sz="2800" dirty="0" smtClean="0"/>
              <a:t>Corral the car</a:t>
            </a:r>
          </a:p>
          <a:p>
            <a:r>
              <a:rPr lang="en-US" sz="2800" dirty="0" smtClean="0"/>
              <a:t>Connected internal paths</a:t>
            </a:r>
          </a:p>
          <a:p>
            <a:r>
              <a:rPr lang="en-US" sz="2800" dirty="0" smtClean="0"/>
              <a:t>Porches facing the commons</a:t>
            </a:r>
          </a:p>
          <a:p>
            <a:r>
              <a:rPr lang="en-US" sz="2800" dirty="0" smtClean="0"/>
              <a:t>Layer </a:t>
            </a:r>
            <a:r>
              <a:rPr lang="en-US" sz="2800" dirty="0"/>
              <a:t>spaces from public to private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320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cket-neighborhoods.net/patterns/images/clu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5" y="511545"/>
            <a:ext cx="7771625" cy="583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62000" y="5618202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Project: </a:t>
            </a:r>
            <a:r>
              <a:rPr lang="en-US" sz="1000" dirty="0">
                <a:hlinkClick r:id="rId3"/>
              </a:rPr>
              <a:t>Conover Commons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>Architect: Ross Chapin Architects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/>
              <a:t>Developer: The Cottage Company</a:t>
            </a:r>
          </a:p>
        </p:txBody>
      </p:sp>
    </p:spTree>
    <p:extLst>
      <p:ext uri="{BB962C8B-B14F-4D97-AF65-F5344CB8AC3E}">
        <p14:creationId xmlns:p14="http://schemas.microsoft.com/office/powerpoint/2010/main" val="42133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292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Cottage Housing</vt:lpstr>
      <vt:lpstr>Presentation Outline</vt:lpstr>
      <vt:lpstr>Comprehensive Plan direction 1</vt:lpstr>
      <vt:lpstr>Comprehensive Plan direction 2</vt:lpstr>
      <vt:lpstr>Comprehensive Plan direction 3</vt:lpstr>
      <vt:lpstr>Missing Middle Housing</vt:lpstr>
      <vt:lpstr>What is Cottage Housing?</vt:lpstr>
      <vt:lpstr>Characteristics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</vt:lpstr>
      <vt:lpstr>Policy Questions</vt:lpstr>
      <vt:lpstr>Next steps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Cottage Housing</dc:title>
  <dc:creator>David Killingstad</dc:creator>
  <cp:lastModifiedBy>Arne Glaeser</cp:lastModifiedBy>
  <cp:revision>17</cp:revision>
  <dcterms:created xsi:type="dcterms:W3CDTF">2024-04-19T18:53:15Z</dcterms:created>
  <dcterms:modified xsi:type="dcterms:W3CDTF">2024-04-25T19:54:29Z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2024-04-19T00:00:00Z</vt:filetime>
  </property>
  <property fmtid="{D5CDD505-2E9C-101B-9397-08002B2CF9AE}" pid="5" name="Producer">
    <vt:lpwstr>Microsoft® PowerPoint® 2010</vt:lpwstr>
  </property>
</Properties>
</file>